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1"/>
  </p:sldMasterIdLst>
  <p:sldIdLst>
    <p:sldId id="256" r:id="rId2"/>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userDrawn="1">
          <p15:clr>
            <a:srgbClr val="A4A3A4"/>
          </p15:clr>
        </p15:guide>
        <p15:guide id="2" pos="33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D200"/>
    <a:srgbClr val="008086"/>
    <a:srgbClr val="86DAC2"/>
    <a:srgbClr val="F7F39D"/>
    <a:srgbClr val="638D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57"/>
    <p:restoredTop sz="95741"/>
  </p:normalViewPr>
  <p:slideViewPr>
    <p:cSldViewPr snapToGrid="0" snapToObjects="1">
      <p:cViewPr varScale="1">
        <p:scale>
          <a:sx n="36" d="100"/>
          <a:sy n="36" d="100"/>
        </p:scale>
        <p:origin x="2318" y="58"/>
      </p:cViewPr>
      <p:guideLst>
        <p:guide orient="horz" pos="4762"/>
        <p:guide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A2DFD5B-98EE-FC4C-A986-5CD9E5C406BB}" type="datetimeFigureOut">
              <a:rPr lang="en-GB" smtClean="0"/>
              <a:t>27/01/2025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746997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2DFD5B-98EE-FC4C-A986-5CD9E5C406BB}" type="datetimeFigureOut">
              <a:rPr lang="en-GB" smtClean="0"/>
              <a:t>27/01/2025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2716702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2DFD5B-98EE-FC4C-A986-5CD9E5C406BB}" type="datetimeFigureOut">
              <a:rPr lang="en-GB" smtClean="0"/>
              <a:t>27/01/2025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894604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A2DFD5B-98EE-FC4C-A986-5CD9E5C406BB}" type="datetimeFigureOut">
              <a:rPr lang="en-GB" smtClean="0"/>
              <a:t>27/01/2025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501420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A2DFD5B-98EE-FC4C-A986-5CD9E5C406BB}" type="datetimeFigureOut">
              <a:rPr lang="en-GB" smtClean="0"/>
              <a:t>27/01/2025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4250051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A2DFD5B-98EE-FC4C-A986-5CD9E5C406BB}" type="datetimeFigureOut">
              <a:rPr lang="en-GB" smtClean="0"/>
              <a:t>27/01/2025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2935131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2DFD5B-98EE-FC4C-A986-5CD9E5C406BB}" type="datetimeFigureOut">
              <a:rPr lang="en-GB" smtClean="0"/>
              <a:t>27/01/2025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2663224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A2DFD5B-98EE-FC4C-A986-5CD9E5C406BB}" type="datetimeFigureOut">
              <a:rPr lang="en-GB" smtClean="0"/>
              <a:t>27/01/2025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2777198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A2DFD5B-98EE-FC4C-A986-5CD9E5C406BB}" type="datetimeFigureOut">
              <a:rPr lang="en-GB" smtClean="0"/>
              <a:t>27/01/2025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250139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2DFD5B-98EE-FC4C-A986-5CD9E5C406BB}" type="datetimeFigureOut">
              <a:rPr lang="en-GB" smtClean="0"/>
              <a:t>27/01/2025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3694776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2DFD5B-98EE-FC4C-A986-5CD9E5C406BB}" type="datetimeFigureOut">
              <a:rPr lang="en-GB" smtClean="0"/>
              <a:t>27/01/2025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EA0F1C-C524-8143-B48E-806A220F11B6}" type="slidenum">
              <a:rPr lang="en-GB" smtClean="0"/>
              <a:t>‹#›</a:t>
            </a:fld>
            <a:endParaRPr lang="en-GB"/>
          </a:p>
        </p:txBody>
      </p:sp>
    </p:spTree>
    <p:extLst>
      <p:ext uri="{BB962C8B-B14F-4D97-AF65-F5344CB8AC3E}">
        <p14:creationId xmlns:p14="http://schemas.microsoft.com/office/powerpoint/2010/main" val="107785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EA2DFD5B-98EE-FC4C-A986-5CD9E5C406BB}" type="datetimeFigureOut">
              <a:rPr lang="en-GB" smtClean="0"/>
              <a:t>27/01/2025</a:t>
            </a:fld>
            <a:endParaRPr lang="en-GB"/>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F1EA0F1C-C524-8143-B48E-806A220F11B6}" type="slidenum">
              <a:rPr lang="en-GB" smtClean="0"/>
              <a:t>‹#›</a:t>
            </a:fld>
            <a:endParaRPr lang="en-GB"/>
          </a:p>
        </p:txBody>
      </p:sp>
    </p:spTree>
    <p:extLst>
      <p:ext uri="{BB962C8B-B14F-4D97-AF65-F5344CB8AC3E}">
        <p14:creationId xmlns:p14="http://schemas.microsoft.com/office/powerpoint/2010/main" val="30947595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53" descr="Text&#10;&#10;Description automatically generated with low confidence">
            <a:extLst>
              <a:ext uri="{FF2B5EF4-FFF2-40B4-BE49-F238E27FC236}">
                <a16:creationId xmlns:a16="http://schemas.microsoft.com/office/drawing/2014/main" id="{DDC58776-289E-61F0-DB04-A17B10621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7827" y="13366219"/>
            <a:ext cx="842570" cy="587540"/>
          </a:xfrm>
          <a:prstGeom prst="rect">
            <a:avLst/>
          </a:prstGeom>
        </p:spPr>
      </p:pic>
      <p:sp>
        <p:nvSpPr>
          <p:cNvPr id="4" name="Rectangle 3">
            <a:extLst>
              <a:ext uri="{FF2B5EF4-FFF2-40B4-BE49-F238E27FC236}">
                <a16:creationId xmlns:a16="http://schemas.microsoft.com/office/drawing/2014/main" id="{EFC12766-779F-74BB-7F21-1571DDC241BB}"/>
              </a:ext>
            </a:extLst>
          </p:cNvPr>
          <p:cNvSpPr/>
          <p:nvPr/>
        </p:nvSpPr>
        <p:spPr>
          <a:xfrm>
            <a:off x="233399" y="248788"/>
            <a:ext cx="10206000" cy="14616000"/>
          </a:xfrm>
          <a:prstGeom prst="rect">
            <a:avLst/>
          </a:prstGeom>
          <a:noFill/>
          <a:ln w="76200">
            <a:solidFill>
              <a:srgbClr val="C8D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88C3E2B1-99C1-D700-5C40-97CE560CE1AD}"/>
              </a:ext>
            </a:extLst>
          </p:cNvPr>
          <p:cNvSpPr txBox="1">
            <a:spLocks noChangeArrowheads="1"/>
          </p:cNvSpPr>
          <p:nvPr/>
        </p:nvSpPr>
        <p:spPr bwMode="auto">
          <a:xfrm>
            <a:off x="960245" y="737132"/>
            <a:ext cx="85224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altLang="en-US" sz="4000" b="1" dirty="0">
                <a:latin typeface="Arial" panose="020B0604020202020204" pitchFamily="34" charset="0"/>
                <a:cs typeface="Arial" panose="020B0604020202020204" pitchFamily="34" charset="0"/>
              </a:rPr>
              <a:t>Title</a:t>
            </a:r>
            <a:r>
              <a:rPr lang="en-GB" altLang="en-US" sz="2000" b="1" dirty="0">
                <a:latin typeface="Arial" panose="020B0604020202020204" pitchFamily="34" charset="0"/>
                <a:cs typeface="Arial" panose="020B0604020202020204" pitchFamily="34" charset="0"/>
              </a:rPr>
              <a:t>, </a:t>
            </a:r>
            <a:r>
              <a:rPr lang="en-GB" altLang="en-US" sz="1600" i="1" dirty="0">
                <a:latin typeface="+mn-lt"/>
              </a:rPr>
              <a:t>name or brand of your recovered resource</a:t>
            </a:r>
          </a:p>
        </p:txBody>
      </p:sp>
      <p:sp>
        <p:nvSpPr>
          <p:cNvPr id="9" name="Rectangle 8">
            <a:extLst>
              <a:ext uri="{FF2B5EF4-FFF2-40B4-BE49-F238E27FC236}">
                <a16:creationId xmlns:a16="http://schemas.microsoft.com/office/drawing/2014/main" id="{1CBC7A01-2218-D0AB-FFDF-A45D1D4497F4}"/>
              </a:ext>
            </a:extLst>
          </p:cNvPr>
          <p:cNvSpPr/>
          <p:nvPr/>
        </p:nvSpPr>
        <p:spPr>
          <a:xfrm>
            <a:off x="571654" y="1857409"/>
            <a:ext cx="9583178" cy="10591937"/>
          </a:xfrm>
          <a:prstGeom prst="rect">
            <a:avLst/>
          </a:prstGeom>
          <a:noFill/>
          <a:ln w="76200">
            <a:solidFill>
              <a:srgbClr val="008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8" name="Straight Connector 37">
            <a:extLst>
              <a:ext uri="{FF2B5EF4-FFF2-40B4-BE49-F238E27FC236}">
                <a16:creationId xmlns:a16="http://schemas.microsoft.com/office/drawing/2014/main" id="{B0684703-A0A0-A908-67F7-34F6E730A23B}"/>
              </a:ext>
            </a:extLst>
          </p:cNvPr>
          <p:cNvCxnSpPr>
            <a:cxnSpLocks/>
          </p:cNvCxnSpPr>
          <p:nvPr/>
        </p:nvCxnSpPr>
        <p:spPr>
          <a:xfrm>
            <a:off x="555879" y="2496728"/>
            <a:ext cx="9553358" cy="0"/>
          </a:xfrm>
          <a:prstGeom prst="line">
            <a:avLst/>
          </a:prstGeom>
          <a:ln w="76200">
            <a:solidFill>
              <a:srgbClr val="008086"/>
            </a:solidFill>
          </a:ln>
        </p:spPr>
        <p:style>
          <a:lnRef idx="1">
            <a:schemeClr val="accent1"/>
          </a:lnRef>
          <a:fillRef idx="0">
            <a:schemeClr val="accent1"/>
          </a:fillRef>
          <a:effectRef idx="0">
            <a:schemeClr val="accent1"/>
          </a:effectRef>
          <a:fontRef idx="minor">
            <a:schemeClr val="tx1"/>
          </a:fontRef>
        </p:style>
      </p:cxnSp>
      <p:sp>
        <p:nvSpPr>
          <p:cNvPr id="50" name="Rectangle 30">
            <a:extLst>
              <a:ext uri="{FF2B5EF4-FFF2-40B4-BE49-F238E27FC236}">
                <a16:creationId xmlns:a16="http://schemas.microsoft.com/office/drawing/2014/main" id="{0D880023-941F-7BA9-715E-607C091AA0F6}"/>
              </a:ext>
            </a:extLst>
          </p:cNvPr>
          <p:cNvSpPr>
            <a:spLocks noChangeArrowheads="1"/>
          </p:cNvSpPr>
          <p:nvPr/>
        </p:nvSpPr>
        <p:spPr bwMode="auto">
          <a:xfrm>
            <a:off x="207625" y="14369686"/>
            <a:ext cx="10250790" cy="451011"/>
          </a:xfrm>
          <a:prstGeom prst="rect">
            <a:avLst/>
          </a:prstGeom>
          <a:solidFill>
            <a:srgbClr val="C8D200"/>
          </a:solidFill>
          <a:ln>
            <a:solidFill>
              <a:srgbClr val="C8D200"/>
            </a:solidFill>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nl-NL" altLang="nl-NL" sz="794" dirty="0"/>
          </a:p>
        </p:txBody>
      </p:sp>
      <p:sp>
        <p:nvSpPr>
          <p:cNvPr id="51" name="TextBox 8">
            <a:extLst>
              <a:ext uri="{FF2B5EF4-FFF2-40B4-BE49-F238E27FC236}">
                <a16:creationId xmlns:a16="http://schemas.microsoft.com/office/drawing/2014/main" id="{A2F6CA32-81C5-ADAE-7316-16310A76FFE9}"/>
              </a:ext>
            </a:extLst>
          </p:cNvPr>
          <p:cNvSpPr txBox="1">
            <a:spLocks noChangeArrowheads="1"/>
          </p:cNvSpPr>
          <p:nvPr/>
        </p:nvSpPr>
        <p:spPr bwMode="auto">
          <a:xfrm>
            <a:off x="9150028" y="14514644"/>
            <a:ext cx="1728226" cy="23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926" dirty="0">
                <a:solidFill>
                  <a:schemeClr val="bg1"/>
                </a:solidFill>
                <a:latin typeface="Arial" panose="020B0604020202020204" pitchFamily="34" charset="0"/>
                <a:cs typeface="Arial" panose="020B0604020202020204" pitchFamily="34" charset="0"/>
              </a:rPr>
              <a:t>www.efgf.nl</a:t>
            </a:r>
            <a:endParaRPr lang="en-GB" altLang="en-US" sz="926" dirty="0">
              <a:solidFill>
                <a:schemeClr val="bg1"/>
              </a:solidFill>
              <a:latin typeface="Arial" panose="020B0604020202020204" pitchFamily="34" charset="0"/>
              <a:cs typeface="Arial" panose="020B0604020202020204" pitchFamily="34" charset="0"/>
            </a:endParaRPr>
          </a:p>
        </p:txBody>
      </p:sp>
      <p:sp>
        <p:nvSpPr>
          <p:cNvPr id="52" name="TextBox 13">
            <a:extLst>
              <a:ext uri="{FF2B5EF4-FFF2-40B4-BE49-F238E27FC236}">
                <a16:creationId xmlns:a16="http://schemas.microsoft.com/office/drawing/2014/main" id="{4CE0A077-4F5E-2DD1-0AB0-11892A2F7792}"/>
              </a:ext>
            </a:extLst>
          </p:cNvPr>
          <p:cNvSpPr txBox="1">
            <a:spLocks noChangeArrowheads="1"/>
          </p:cNvSpPr>
          <p:nvPr/>
        </p:nvSpPr>
        <p:spPr bwMode="auto">
          <a:xfrm>
            <a:off x="463838" y="14438373"/>
            <a:ext cx="96234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nl-NL" sz="1600" dirty="0">
                <a:solidFill>
                  <a:schemeClr val="bg1"/>
                </a:solidFill>
                <a:latin typeface="Arial" panose="020B0604020202020204" pitchFamily="34" charset="0"/>
                <a:cs typeface="Arial" panose="020B0604020202020204" pitchFamily="34" charset="0"/>
              </a:rPr>
              <a:t>Recover what is valuable!</a:t>
            </a:r>
            <a:endParaRPr lang="en-GB" altLang="nl-NL" sz="1600" dirty="0">
              <a:solidFill>
                <a:schemeClr val="bg1"/>
              </a:solidFill>
              <a:latin typeface="Arial" panose="020B0604020202020204" pitchFamily="34" charset="0"/>
              <a:cs typeface="Arial" panose="020B0604020202020204" pitchFamily="34" charset="0"/>
            </a:endParaRPr>
          </a:p>
        </p:txBody>
      </p:sp>
      <p:sp>
        <p:nvSpPr>
          <p:cNvPr id="53" name="Text Box 627">
            <a:extLst>
              <a:ext uri="{FF2B5EF4-FFF2-40B4-BE49-F238E27FC236}">
                <a16:creationId xmlns:a16="http://schemas.microsoft.com/office/drawing/2014/main" id="{68B3AC02-A662-22A4-1101-6105813C4100}"/>
              </a:ext>
            </a:extLst>
          </p:cNvPr>
          <p:cNvSpPr txBox="1">
            <a:spLocks noChangeArrowheads="1"/>
          </p:cNvSpPr>
          <p:nvPr/>
        </p:nvSpPr>
        <p:spPr bwMode="auto">
          <a:xfrm>
            <a:off x="7835382" y="12634930"/>
            <a:ext cx="2197063" cy="276999"/>
          </a:xfrm>
          <a:prstGeom prst="rect">
            <a:avLst/>
          </a:prstGeom>
          <a:noFill/>
          <a:ln>
            <a:noFill/>
          </a:ln>
          <a:effectLst/>
        </p:spPr>
        <p:txBody>
          <a:bodyPr wrap="square">
            <a:spAutoFit/>
          </a:bodyPr>
          <a:lstStyle>
            <a:lvl1pPr defTabSz="762000">
              <a:defRPr sz="2400">
                <a:solidFill>
                  <a:schemeClr val="tx1"/>
                </a:solidFill>
                <a:latin typeface="Times New Roman" panose="02020603050405020304" pitchFamily="18" charset="0"/>
              </a:defRPr>
            </a:lvl1pPr>
            <a:lvl2pPr marL="742950" indent="-285750" defTabSz="762000">
              <a:defRPr sz="2400">
                <a:solidFill>
                  <a:schemeClr val="tx1"/>
                </a:solidFill>
                <a:latin typeface="Times New Roman" panose="02020603050405020304" pitchFamily="18" charset="0"/>
              </a:defRPr>
            </a:lvl2pPr>
            <a:lvl3pPr marL="1143000" indent="-228600" defTabSz="762000">
              <a:defRPr sz="2400">
                <a:solidFill>
                  <a:schemeClr val="tx1"/>
                </a:solidFill>
                <a:latin typeface="Times New Roman" panose="02020603050405020304" pitchFamily="18" charset="0"/>
              </a:defRPr>
            </a:lvl3pPr>
            <a:lvl4pPr marL="1600200" indent="-228600" defTabSz="762000">
              <a:defRPr sz="2400">
                <a:solidFill>
                  <a:schemeClr val="tx1"/>
                </a:solidFill>
                <a:latin typeface="Times New Roman" panose="02020603050405020304" pitchFamily="18" charset="0"/>
              </a:defRPr>
            </a:lvl4pPr>
            <a:lvl5pPr marL="2057400" indent="-228600" defTabSz="762000">
              <a:defRPr sz="2400">
                <a:solidFill>
                  <a:schemeClr val="tx1"/>
                </a:solidFill>
                <a:latin typeface="Times New Roman" panose="02020603050405020304" pitchFamily="18" charset="0"/>
              </a:defRPr>
            </a:lvl5pPr>
            <a:lvl6pPr marL="2514600" indent="-228600" defTabSz="7620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7620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7620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spcAft>
                <a:spcPts val="0"/>
              </a:spcAft>
              <a:defRPr/>
            </a:pPr>
            <a:r>
              <a:rPr lang="en-US" altLang="en-US" sz="1200" dirty="0">
                <a:solidFill>
                  <a:srgbClr val="C8D200"/>
                </a:solidFill>
                <a:latin typeface="Arial" panose="020B0604020202020204" pitchFamily="34" charset="0"/>
                <a:cs typeface="Arial" panose="020B0604020202020204" pitchFamily="34" charset="0"/>
              </a:rPr>
              <a:t>Experience sponsored by:</a:t>
            </a:r>
          </a:p>
        </p:txBody>
      </p:sp>
      <p:sp>
        <p:nvSpPr>
          <p:cNvPr id="56" name="Rectangle 55">
            <a:extLst>
              <a:ext uri="{FF2B5EF4-FFF2-40B4-BE49-F238E27FC236}">
                <a16:creationId xmlns:a16="http://schemas.microsoft.com/office/drawing/2014/main" id="{7BB123DD-2A78-9E47-D5CF-AB75B7DD2FFC}"/>
              </a:ext>
            </a:extLst>
          </p:cNvPr>
          <p:cNvSpPr/>
          <p:nvPr/>
        </p:nvSpPr>
        <p:spPr>
          <a:xfrm flipV="1">
            <a:off x="542391" y="12647265"/>
            <a:ext cx="9579555" cy="1440634"/>
          </a:xfrm>
          <a:prstGeom prst="rect">
            <a:avLst/>
          </a:prstGeom>
          <a:noFill/>
          <a:ln w="76200">
            <a:solidFill>
              <a:srgbClr val="C8D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 Box 627">
            <a:extLst>
              <a:ext uri="{FF2B5EF4-FFF2-40B4-BE49-F238E27FC236}">
                <a16:creationId xmlns:a16="http://schemas.microsoft.com/office/drawing/2014/main" id="{8873FE07-2DC5-3631-259E-240439CE95AE}"/>
              </a:ext>
            </a:extLst>
          </p:cNvPr>
          <p:cNvSpPr txBox="1">
            <a:spLocks noChangeArrowheads="1"/>
          </p:cNvSpPr>
          <p:nvPr/>
        </p:nvSpPr>
        <p:spPr bwMode="auto">
          <a:xfrm>
            <a:off x="569868" y="12664603"/>
            <a:ext cx="7370222" cy="636072"/>
          </a:xfrm>
          <a:prstGeom prst="rect">
            <a:avLst/>
          </a:prstGeom>
          <a:noFill/>
          <a:ln>
            <a:noFill/>
          </a:ln>
          <a:effectLst/>
        </p:spPr>
        <p:txBody>
          <a:bodyPr wrap="square">
            <a:spAutoFit/>
          </a:bodyPr>
          <a:lstStyle>
            <a:lvl1pPr defTabSz="762000">
              <a:defRPr sz="2400">
                <a:solidFill>
                  <a:schemeClr val="tx1"/>
                </a:solidFill>
                <a:latin typeface="Times New Roman" panose="02020603050405020304" pitchFamily="18" charset="0"/>
              </a:defRPr>
            </a:lvl1pPr>
            <a:lvl2pPr marL="742950" indent="-285750" defTabSz="762000">
              <a:defRPr sz="2400">
                <a:solidFill>
                  <a:schemeClr val="tx1"/>
                </a:solidFill>
                <a:latin typeface="Times New Roman" panose="02020603050405020304" pitchFamily="18" charset="0"/>
              </a:defRPr>
            </a:lvl2pPr>
            <a:lvl3pPr marL="1143000" indent="-228600" defTabSz="762000">
              <a:defRPr sz="2400">
                <a:solidFill>
                  <a:schemeClr val="tx1"/>
                </a:solidFill>
                <a:latin typeface="Times New Roman" panose="02020603050405020304" pitchFamily="18" charset="0"/>
              </a:defRPr>
            </a:lvl3pPr>
            <a:lvl4pPr marL="1600200" indent="-228600" defTabSz="762000">
              <a:defRPr sz="2400">
                <a:solidFill>
                  <a:schemeClr val="tx1"/>
                </a:solidFill>
                <a:latin typeface="Times New Roman" panose="02020603050405020304" pitchFamily="18" charset="0"/>
              </a:defRPr>
            </a:lvl4pPr>
            <a:lvl5pPr marL="2057400" indent="-228600" defTabSz="762000">
              <a:defRPr sz="2400">
                <a:solidFill>
                  <a:schemeClr val="tx1"/>
                </a:solidFill>
                <a:latin typeface="Times New Roman" panose="02020603050405020304" pitchFamily="18" charset="0"/>
              </a:defRPr>
            </a:lvl5pPr>
            <a:lvl6pPr marL="2514600" indent="-228600" defTabSz="7620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7620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7620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gn="just">
              <a:spcAft>
                <a:spcPts val="397"/>
              </a:spcAft>
              <a:defRPr/>
            </a:pPr>
            <a:r>
              <a:rPr lang="en-US" altLang="en-US" sz="1600" dirty="0">
                <a:solidFill>
                  <a:srgbClr val="C8D200"/>
                </a:solidFill>
                <a:latin typeface="Arial" panose="020B0604020202020204" pitchFamily="34" charset="0"/>
                <a:cs typeface="Arial" panose="020B0604020202020204" pitchFamily="34" charset="0"/>
              </a:rPr>
              <a:t>Further reading and contacts:</a:t>
            </a:r>
          </a:p>
          <a:p>
            <a:pPr algn="just">
              <a:spcAft>
                <a:spcPts val="397"/>
              </a:spcAft>
              <a:defRPr/>
            </a:pPr>
            <a:r>
              <a:rPr lang="en-US" altLang="en-US" sz="1600" dirty="0">
                <a:latin typeface="Arial" panose="020B0604020202020204" pitchFamily="34" charset="0"/>
                <a:cs typeface="Arial" panose="020B0604020202020204" pitchFamily="34" charset="0"/>
              </a:rPr>
              <a:t>  </a:t>
            </a:r>
          </a:p>
        </p:txBody>
      </p:sp>
      <p:cxnSp>
        <p:nvCxnSpPr>
          <p:cNvPr id="68" name="Straight Connector 67">
            <a:extLst>
              <a:ext uri="{FF2B5EF4-FFF2-40B4-BE49-F238E27FC236}">
                <a16:creationId xmlns:a16="http://schemas.microsoft.com/office/drawing/2014/main" id="{DD2F59FC-10A3-D734-5B32-38BB6913419A}"/>
              </a:ext>
            </a:extLst>
          </p:cNvPr>
          <p:cNvCxnSpPr/>
          <p:nvPr/>
        </p:nvCxnSpPr>
        <p:spPr>
          <a:xfrm>
            <a:off x="7880933" y="12664603"/>
            <a:ext cx="0" cy="1403232"/>
          </a:xfrm>
          <a:prstGeom prst="line">
            <a:avLst/>
          </a:prstGeom>
          <a:ln w="28575">
            <a:solidFill>
              <a:srgbClr val="C8D2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C59800F-6ED9-9778-0725-F08CB769D20D}"/>
              </a:ext>
            </a:extLst>
          </p:cNvPr>
          <p:cNvCxnSpPr>
            <a:cxnSpLocks/>
          </p:cNvCxnSpPr>
          <p:nvPr/>
        </p:nvCxnSpPr>
        <p:spPr>
          <a:xfrm flipH="1">
            <a:off x="554034" y="13006213"/>
            <a:ext cx="7307346" cy="0"/>
          </a:xfrm>
          <a:prstGeom prst="line">
            <a:avLst/>
          </a:prstGeom>
          <a:ln w="28575">
            <a:solidFill>
              <a:srgbClr val="C8D200"/>
            </a:solidFill>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6F955E6F-819F-B9B3-241D-D801FE4203D5}"/>
              </a:ext>
            </a:extLst>
          </p:cNvPr>
          <p:cNvSpPr txBox="1"/>
          <p:nvPr/>
        </p:nvSpPr>
        <p:spPr>
          <a:xfrm>
            <a:off x="4114970" y="13020039"/>
            <a:ext cx="3201791" cy="1077218"/>
          </a:xfrm>
          <a:prstGeom prst="rect">
            <a:avLst/>
          </a:prstGeom>
          <a:noFill/>
        </p:spPr>
        <p:txBody>
          <a:bodyPr wrap="square" rtlCol="0">
            <a:spAutoFit/>
          </a:bodyPr>
          <a:lstStyle/>
          <a:p>
            <a:r>
              <a:rPr lang="nl-NL" sz="1600" dirty="0">
                <a:latin typeface="Arial" panose="020B0604020202020204" pitchFamily="34" charset="0"/>
                <a:cs typeface="Arial" panose="020B0604020202020204" pitchFamily="34" charset="0"/>
              </a:rPr>
              <a:t>Company name/contact person</a:t>
            </a:r>
          </a:p>
          <a:p>
            <a:r>
              <a:rPr lang="nl-NL" sz="1600" dirty="0">
                <a:latin typeface="Arial" panose="020B0604020202020204" pitchFamily="34" charset="0"/>
                <a:cs typeface="Arial" panose="020B0604020202020204" pitchFamily="34" charset="0"/>
              </a:rPr>
              <a:t>T: +xx </a:t>
            </a:r>
            <a:r>
              <a:rPr lang="nl-NL" sz="1600" dirty="0" err="1">
                <a:latin typeface="Arial" panose="020B0604020202020204" pitchFamily="34" charset="0"/>
                <a:cs typeface="Arial" panose="020B0604020202020204" pitchFamily="34" charset="0"/>
              </a:rPr>
              <a:t>yy</a:t>
            </a:r>
            <a:r>
              <a:rPr lang="nl-NL" sz="1600" dirty="0">
                <a:latin typeface="Arial" panose="020B0604020202020204" pitchFamily="34" charset="0"/>
                <a:cs typeface="Arial" panose="020B0604020202020204" pitchFamily="34" charset="0"/>
              </a:rPr>
              <a:t> </a:t>
            </a:r>
            <a:r>
              <a:rPr lang="nl-NL" sz="1600" dirty="0" err="1">
                <a:latin typeface="Arial" panose="020B0604020202020204" pitchFamily="34" charset="0"/>
                <a:cs typeface="Arial" panose="020B0604020202020204" pitchFamily="34" charset="0"/>
              </a:rPr>
              <a:t>yyy</a:t>
            </a:r>
            <a:r>
              <a:rPr lang="nl-NL" sz="1600" dirty="0">
                <a:latin typeface="Arial" panose="020B0604020202020204" pitchFamily="34" charset="0"/>
                <a:cs typeface="Arial" panose="020B0604020202020204" pitchFamily="34" charset="0"/>
              </a:rPr>
              <a:t>  </a:t>
            </a:r>
            <a:r>
              <a:rPr lang="nl-NL" sz="1600" dirty="0" err="1">
                <a:latin typeface="Arial" panose="020B0604020202020204" pitchFamily="34" charset="0"/>
                <a:cs typeface="Arial" panose="020B0604020202020204" pitchFamily="34" charset="0"/>
              </a:rPr>
              <a:t>yyy</a:t>
            </a:r>
            <a:endParaRPr lang="nl-NL" sz="1600" dirty="0">
              <a:latin typeface="Arial" panose="020B0604020202020204" pitchFamily="34" charset="0"/>
              <a:cs typeface="Arial" panose="020B0604020202020204" pitchFamily="34" charset="0"/>
            </a:endParaRPr>
          </a:p>
          <a:p>
            <a:r>
              <a:rPr lang="nl-NL" sz="1600" dirty="0">
                <a:latin typeface="Arial" panose="020B0604020202020204" pitchFamily="34" charset="0"/>
                <a:cs typeface="Arial" panose="020B0604020202020204" pitchFamily="34" charset="0"/>
              </a:rPr>
              <a:t>E: </a:t>
            </a:r>
            <a:r>
              <a:rPr lang="nl-NL" sz="1600" dirty="0" err="1">
                <a:latin typeface="Arial" panose="020B0604020202020204" pitchFamily="34" charset="0"/>
                <a:cs typeface="Arial" panose="020B0604020202020204" pitchFamily="34" charset="0"/>
              </a:rPr>
              <a:t>info@xxxxxx</a:t>
            </a:r>
            <a:endParaRPr lang="nl-NL" sz="1600" dirty="0">
              <a:latin typeface="Arial" panose="020B0604020202020204" pitchFamily="34" charset="0"/>
              <a:cs typeface="Arial" panose="020B0604020202020204" pitchFamily="34" charset="0"/>
            </a:endParaRPr>
          </a:p>
          <a:p>
            <a:r>
              <a:rPr lang="nl-NL" sz="1600" dirty="0">
                <a:latin typeface="Arial" panose="020B0604020202020204" pitchFamily="34" charset="0"/>
                <a:cs typeface="Arial" panose="020B0604020202020204" pitchFamily="34" charset="0"/>
              </a:rPr>
              <a:t>W: www.xxxxx.yy</a:t>
            </a:r>
          </a:p>
        </p:txBody>
      </p:sp>
      <p:sp>
        <p:nvSpPr>
          <p:cNvPr id="15" name="Rectangle 79">
            <a:extLst>
              <a:ext uri="{FF2B5EF4-FFF2-40B4-BE49-F238E27FC236}">
                <a16:creationId xmlns:a16="http://schemas.microsoft.com/office/drawing/2014/main" id="{4FFCAFBB-5CD8-B4A8-1514-A717B44016DE}"/>
              </a:ext>
            </a:extLst>
          </p:cNvPr>
          <p:cNvSpPr>
            <a:spLocks noChangeArrowheads="1"/>
          </p:cNvSpPr>
          <p:nvPr/>
        </p:nvSpPr>
        <p:spPr bwMode="auto">
          <a:xfrm>
            <a:off x="437265" y="962415"/>
            <a:ext cx="1025079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n-US" altLang="nl-NL" sz="1600" i="1" dirty="0">
              <a:latin typeface="+mn-lt"/>
            </a:endParaRPr>
          </a:p>
          <a:p>
            <a:pPr algn="ctr"/>
            <a:r>
              <a:rPr lang="en-US" altLang="nl-NL" b="1" dirty="0">
                <a:solidFill>
                  <a:srgbClr val="00AEEF"/>
                </a:solidFill>
                <a:latin typeface="Arial" panose="020B0604020202020204" pitchFamily="34" charset="0"/>
                <a:cs typeface="Arial" panose="020B0604020202020204" pitchFamily="34" charset="0"/>
              </a:rPr>
              <a:t>														</a:t>
            </a:r>
          </a:p>
          <a:p>
            <a:pPr algn="ctr"/>
            <a:endParaRPr lang="en-US" altLang="nl-NL" b="1" dirty="0">
              <a:solidFill>
                <a:srgbClr val="00AEEF"/>
              </a:solidFill>
              <a:latin typeface="Arial" panose="020B0604020202020204" pitchFamily="34" charset="0"/>
              <a:cs typeface="Arial" panose="020B0604020202020204" pitchFamily="34" charset="0"/>
            </a:endParaRPr>
          </a:p>
          <a:p>
            <a:pPr algn="ctr"/>
            <a:r>
              <a:rPr lang="en-US" altLang="nl-NL" b="1" dirty="0">
                <a:solidFill>
                  <a:srgbClr val="008086"/>
                </a:solidFill>
                <a:latin typeface="Arial" panose="020B0604020202020204" pitchFamily="34" charset="0"/>
                <a:cs typeface="Arial" panose="020B0604020202020204" pitchFamily="34" charset="0"/>
              </a:rPr>
              <a:t>Markets, application, regulation and facts </a:t>
            </a:r>
            <a:endParaRPr lang="en-GB" altLang="nl-NL" b="1" dirty="0">
              <a:solidFill>
                <a:srgbClr val="008086"/>
              </a:solidFill>
              <a:latin typeface="Arial" panose="020B0604020202020204" pitchFamily="34" charset="0"/>
              <a:cs typeface="Arial" panose="020B0604020202020204" pitchFamily="34" charset="0"/>
            </a:endParaRPr>
          </a:p>
        </p:txBody>
      </p:sp>
      <p:sp>
        <p:nvSpPr>
          <p:cNvPr id="21" name="Tekstvak 20">
            <a:extLst>
              <a:ext uri="{FF2B5EF4-FFF2-40B4-BE49-F238E27FC236}">
                <a16:creationId xmlns:a16="http://schemas.microsoft.com/office/drawing/2014/main" id="{5D3B70D8-F359-D906-41B9-C04A787716A8}"/>
              </a:ext>
            </a:extLst>
          </p:cNvPr>
          <p:cNvSpPr txBox="1"/>
          <p:nvPr/>
        </p:nvSpPr>
        <p:spPr>
          <a:xfrm>
            <a:off x="708276" y="3005523"/>
            <a:ext cx="9378987" cy="10097380"/>
          </a:xfrm>
          <a:prstGeom prst="rect">
            <a:avLst/>
          </a:prstGeom>
          <a:noFill/>
        </p:spPr>
        <p:txBody>
          <a:bodyPr wrap="square" rtlCol="0">
            <a:spAutoFit/>
          </a:bodyPr>
          <a:lstStyle/>
          <a:p>
            <a:pPr>
              <a:lnSpc>
                <a:spcPct val="150000"/>
              </a:lnSpc>
              <a:spcAft>
                <a:spcPts val="800"/>
              </a:spcAft>
            </a:pPr>
            <a:r>
              <a:rPr lang="en-AU" b="1" dirty="0">
                <a:latin typeface="Arial" panose="020B0604020202020204" pitchFamily="34" charset="0"/>
                <a:ea typeface="Calibri" panose="020F0502020204030204" pitchFamily="34" charset="0"/>
                <a:cs typeface="Arial" panose="020B0604020202020204" pitchFamily="34" charset="0"/>
              </a:rPr>
              <a:t>Recovered resource</a:t>
            </a:r>
            <a:r>
              <a:rPr lang="en-AU" dirty="0">
                <a:effectLst/>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en-US" sz="1600" i="1" dirty="0"/>
              <a:t>Provide a description of the recovered residual. If possible, attach a relevant photo of the resource, such as the sieve or equipment used in its recovery process.</a:t>
            </a:r>
          </a:p>
          <a:p>
            <a:pPr>
              <a:lnSpc>
                <a:spcPct val="107000"/>
              </a:lnSpc>
              <a:spcAft>
                <a:spcPts val="800"/>
              </a:spcAft>
            </a:pPr>
            <a:endParaRPr lang="nl-NL" sz="1600" i="1" dirty="0"/>
          </a:p>
          <a:p>
            <a:pPr>
              <a:lnSpc>
                <a:spcPct val="107000"/>
              </a:lnSpc>
              <a:spcAft>
                <a:spcPts val="800"/>
              </a:spcAft>
            </a:pPr>
            <a:r>
              <a:rPr lang="nl-NL" b="1" dirty="0">
                <a:latin typeface="Arial" panose="020B0604020202020204" pitchFamily="34" charset="0"/>
                <a:cs typeface="Arial" panose="020B0604020202020204" pitchFamily="34" charset="0"/>
              </a:rPr>
              <a:t>Recovery </a:t>
            </a:r>
            <a:r>
              <a:rPr lang="nl-NL" b="1" dirty="0" err="1">
                <a:latin typeface="Arial" panose="020B0604020202020204" pitchFamily="34" charset="0"/>
                <a:cs typeface="Arial" panose="020B0604020202020204" pitchFamily="34" charset="0"/>
              </a:rPr>
              <a:t>process</a:t>
            </a:r>
            <a:r>
              <a:rPr lang="nl-NL" b="1" dirty="0">
                <a:latin typeface="Arial" panose="020B0604020202020204" pitchFamily="34" charset="0"/>
                <a:cs typeface="Arial" panose="020B0604020202020204" pitchFamily="34" charset="0"/>
              </a:rPr>
              <a:t>:</a:t>
            </a:r>
          </a:p>
          <a:p>
            <a:pPr>
              <a:lnSpc>
                <a:spcPct val="107000"/>
              </a:lnSpc>
              <a:spcAft>
                <a:spcPts val="800"/>
              </a:spcAft>
            </a:pPr>
            <a:r>
              <a:rPr lang="en-US" sz="1600" i="1" dirty="0"/>
              <a:t>Describe the process from which the resource originates and the method used for its recovery. Additionally, please provide information about the macro-composition of the resource and (if applicable) any important impurities</a:t>
            </a:r>
          </a:p>
          <a:p>
            <a:pPr>
              <a:lnSpc>
                <a:spcPct val="107000"/>
              </a:lnSpc>
              <a:spcAft>
                <a:spcPts val="800"/>
              </a:spcAft>
            </a:pPr>
            <a:endParaRPr lang="nl-NL"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b="1" dirty="0">
                <a:latin typeface="Arial" panose="020B0604020202020204" pitchFamily="34" charset="0"/>
                <a:cs typeface="Arial" panose="020B0604020202020204" pitchFamily="34" charset="0"/>
              </a:rPr>
              <a:t>Markets:</a:t>
            </a:r>
          </a:p>
          <a:p>
            <a:pPr>
              <a:lnSpc>
                <a:spcPct val="107000"/>
              </a:lnSpc>
              <a:spcAft>
                <a:spcPts val="800"/>
              </a:spcAft>
            </a:pPr>
            <a:r>
              <a:rPr lang="en-US" sz="1600" i="1" dirty="0"/>
              <a:t>In which markets can this residual be applied, and which markets are currently under development? Can you say something about the available volumes? Additionally, what is the long-term valorization potential of this residual in comparison to the quantities already supplied to the market? Please consider how the residual might be transformed or utilized to create higher-value products or services.</a:t>
            </a:r>
          </a:p>
          <a:p>
            <a:pPr>
              <a:lnSpc>
                <a:spcPct val="107000"/>
              </a:lnSpc>
              <a:spcAft>
                <a:spcPts val="800"/>
              </a:spcAft>
            </a:pPr>
            <a:endParaRPr lang="nl-NL" sz="1600" i="1" dirty="0"/>
          </a:p>
          <a:p>
            <a:pPr>
              <a:lnSpc>
                <a:spcPct val="107000"/>
              </a:lnSpc>
              <a:spcAft>
                <a:spcPts val="800"/>
              </a:spcAft>
            </a:pPr>
            <a:r>
              <a:rPr lang="nl-NL" b="1" dirty="0">
                <a:latin typeface="Arial" panose="020B0604020202020204" pitchFamily="34" charset="0"/>
                <a:cs typeface="Arial" panose="020B0604020202020204" pitchFamily="34" charset="0"/>
              </a:rPr>
              <a:t>Legal </a:t>
            </a:r>
            <a:r>
              <a:rPr lang="nl-NL" b="1" dirty="0" err="1">
                <a:latin typeface="Arial" panose="020B0604020202020204" pitchFamily="34" charset="0"/>
                <a:cs typeface="Arial" panose="020B0604020202020204" pitchFamily="34" charset="0"/>
              </a:rPr>
              <a:t>aspects</a:t>
            </a:r>
            <a:r>
              <a:rPr lang="nl-NL" b="1" dirty="0">
                <a:latin typeface="Arial" panose="020B0604020202020204" pitchFamily="34" charset="0"/>
                <a:cs typeface="Arial" panose="020B0604020202020204" pitchFamily="34" charset="0"/>
              </a:rPr>
              <a:t>: </a:t>
            </a:r>
          </a:p>
          <a:p>
            <a:pPr>
              <a:lnSpc>
                <a:spcPct val="107000"/>
              </a:lnSpc>
              <a:spcAft>
                <a:spcPts val="800"/>
              </a:spcAft>
            </a:pPr>
            <a:r>
              <a:rPr lang="en-US" sz="1600" i="1" dirty="0"/>
              <a:t>Does the residual have end-of-waste status? Are there specific regulations or legal frameworks, such as REACH that apply to bringing this residual to the market? Consider any relevant national or international requirements, such as environmental standards, safety certifications, or specific permits required for handling, transporting, or using the residual. </a:t>
            </a:r>
            <a:endParaRPr lang="nl-NL" sz="1600" i="1" dirty="0"/>
          </a:p>
          <a:p>
            <a:pPr>
              <a:lnSpc>
                <a:spcPct val="107000"/>
              </a:lnSpc>
              <a:spcAft>
                <a:spcPts val="800"/>
              </a:spcAft>
            </a:pPr>
            <a:endParaRPr lang="nl-NL"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b="1" dirty="0">
                <a:latin typeface="Arial" panose="020B0604020202020204" pitchFamily="34" charset="0"/>
                <a:cs typeface="Arial" panose="020B0604020202020204" pitchFamily="34" charset="0"/>
              </a:rPr>
              <a:t>Other useful facts:</a:t>
            </a:r>
            <a:br>
              <a:rPr lang="en-US" dirty="0"/>
            </a:br>
            <a:r>
              <a:rPr lang="en-US" sz="1600" i="1" dirty="0"/>
              <a:t>Include any other interesting facts or photos related to the residual. The volume currently generated, its environmental impact, or any other relevant characteristics that help describe the residual in more detail. Additionally, feel free to include any technical details not covered in the previous sections or any research questions you are currently working on or need assistance with.</a:t>
            </a:r>
            <a:endParaRPr lang="nl-NL" sz="1600" i="1" dirty="0"/>
          </a:p>
          <a:p>
            <a:pPr>
              <a:lnSpc>
                <a:spcPct val="107000"/>
              </a:lnSpc>
              <a:spcAft>
                <a:spcPts val="800"/>
              </a:spcAft>
            </a:pPr>
            <a:endParaRPr lang="en-AU"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AU"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AU"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nl-NL" dirty="0">
              <a:effectLst/>
              <a:latin typeface="Arial" panose="020B0604020202020204" pitchFamily="34" charset="0"/>
              <a:ea typeface="Calibri" panose="020F0502020204030204" pitchFamily="34" charset="0"/>
              <a:cs typeface="Arial" panose="020B0604020202020204" pitchFamily="34" charset="0"/>
            </a:endParaRPr>
          </a:p>
        </p:txBody>
      </p:sp>
      <p:pic>
        <p:nvPicPr>
          <p:cNvPr id="2" name="Afbeelding 1">
            <a:extLst>
              <a:ext uri="{FF2B5EF4-FFF2-40B4-BE49-F238E27FC236}">
                <a16:creationId xmlns:a16="http://schemas.microsoft.com/office/drawing/2014/main" id="{7F57E6FF-8441-08F8-63CF-706DD4ECF302}"/>
              </a:ext>
            </a:extLst>
          </p:cNvPr>
          <p:cNvPicPr>
            <a:picLocks noChangeAspect="1"/>
          </p:cNvPicPr>
          <p:nvPr/>
        </p:nvPicPr>
        <p:blipFill>
          <a:blip r:embed="rId3"/>
          <a:srcRect t="37592" r="-3756" b="35115"/>
          <a:stretch/>
        </p:blipFill>
        <p:spPr>
          <a:xfrm>
            <a:off x="8418020" y="12861736"/>
            <a:ext cx="1155097" cy="303847"/>
          </a:xfrm>
          <a:prstGeom prst="rect">
            <a:avLst/>
          </a:prstGeom>
        </p:spPr>
      </p:pic>
      <p:pic>
        <p:nvPicPr>
          <p:cNvPr id="10" name="Afbeelding 9">
            <a:extLst>
              <a:ext uri="{FF2B5EF4-FFF2-40B4-BE49-F238E27FC236}">
                <a16:creationId xmlns:a16="http://schemas.microsoft.com/office/drawing/2014/main" id="{6DBDBAC4-8017-1B8A-F749-655C3BD5F619}"/>
              </a:ext>
            </a:extLst>
          </p:cNvPr>
          <p:cNvPicPr>
            <a:picLocks noChangeAspect="1"/>
          </p:cNvPicPr>
          <p:nvPr/>
        </p:nvPicPr>
        <p:blipFill>
          <a:blip r:embed="rId4"/>
          <a:stretch>
            <a:fillRect/>
          </a:stretch>
        </p:blipFill>
        <p:spPr>
          <a:xfrm>
            <a:off x="8006403" y="13544993"/>
            <a:ext cx="775022" cy="436134"/>
          </a:xfrm>
          <a:prstGeom prst="rect">
            <a:avLst/>
          </a:prstGeom>
        </p:spPr>
      </p:pic>
      <p:sp>
        <p:nvSpPr>
          <p:cNvPr id="11" name="Tekstvak 10">
            <a:extLst>
              <a:ext uri="{FF2B5EF4-FFF2-40B4-BE49-F238E27FC236}">
                <a16:creationId xmlns:a16="http://schemas.microsoft.com/office/drawing/2014/main" id="{F67F2DC2-79C6-0682-327F-5F41BC74665F}"/>
              </a:ext>
            </a:extLst>
          </p:cNvPr>
          <p:cNvSpPr txBox="1"/>
          <p:nvPr/>
        </p:nvSpPr>
        <p:spPr>
          <a:xfrm>
            <a:off x="960245" y="13071758"/>
            <a:ext cx="1521698" cy="923330"/>
          </a:xfrm>
          <a:prstGeom prst="rect">
            <a:avLst/>
          </a:prstGeom>
          <a:noFill/>
        </p:spPr>
        <p:txBody>
          <a:bodyPr wrap="square" rtlCol="0">
            <a:spAutoFit/>
          </a:bodyPr>
          <a:lstStyle/>
          <a:p>
            <a:r>
              <a:rPr lang="nl-NL" dirty="0"/>
              <a:t>Here logo of </a:t>
            </a:r>
            <a:r>
              <a:rPr lang="nl-NL" dirty="0" err="1"/>
              <a:t>your</a:t>
            </a:r>
            <a:r>
              <a:rPr lang="nl-NL" dirty="0"/>
              <a:t> </a:t>
            </a:r>
            <a:r>
              <a:rPr lang="nl-NL" dirty="0" err="1"/>
              <a:t>organisation</a:t>
            </a:r>
            <a:endParaRPr lang="nl-NL" dirty="0"/>
          </a:p>
        </p:txBody>
      </p:sp>
      <p:pic>
        <p:nvPicPr>
          <p:cNvPr id="12" name="Afbeelding 11">
            <a:extLst>
              <a:ext uri="{FF2B5EF4-FFF2-40B4-BE49-F238E27FC236}">
                <a16:creationId xmlns:a16="http://schemas.microsoft.com/office/drawing/2014/main" id="{155C89F3-2BF8-A248-A7E8-4171AF46F7C8}"/>
              </a:ext>
            </a:extLst>
          </p:cNvPr>
          <p:cNvPicPr>
            <a:picLocks noChangeAspect="1"/>
          </p:cNvPicPr>
          <p:nvPr/>
        </p:nvPicPr>
        <p:blipFill>
          <a:blip r:embed="rId5"/>
          <a:stretch>
            <a:fillRect/>
          </a:stretch>
        </p:blipFill>
        <p:spPr>
          <a:xfrm>
            <a:off x="8689420" y="13209675"/>
            <a:ext cx="624040" cy="355466"/>
          </a:xfrm>
          <a:prstGeom prst="rect">
            <a:avLst/>
          </a:prstGeom>
        </p:spPr>
      </p:pic>
    </p:spTree>
    <p:extLst>
      <p:ext uri="{BB962C8B-B14F-4D97-AF65-F5344CB8AC3E}">
        <p14:creationId xmlns:p14="http://schemas.microsoft.com/office/powerpoint/2010/main" val="39650197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348</Words>
  <Application>Microsoft Office PowerPoint</Application>
  <PresentationFormat>Custom</PresentationFormat>
  <Paragraphs>30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2024-12-06T09:37:12Z</dcterms:created>
  <dcterms:modified xsi:type="dcterms:W3CDTF">2025-01-27T08:20:50Z</dcterms:modified>
</cp:coreProperties>
</file>